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58" r:id="rId11"/>
    <p:sldId id="259" r:id="rId12"/>
    <p:sldId id="260" r:id="rId13"/>
    <p:sldId id="290" r:id="rId14"/>
    <p:sldId id="261" r:id="rId15"/>
    <p:sldId id="262" r:id="rId16"/>
    <p:sldId id="263" r:id="rId17"/>
    <p:sldId id="264" r:id="rId18"/>
    <p:sldId id="265" r:id="rId19"/>
    <p:sldId id="288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6" r:id="rId28"/>
    <p:sldId id="273" r:id="rId29"/>
    <p:sldId id="274" r:id="rId30"/>
    <p:sldId id="286" r:id="rId31"/>
    <p:sldId id="278" r:id="rId32"/>
    <p:sldId id="279" r:id="rId33"/>
    <p:sldId id="280" r:id="rId34"/>
    <p:sldId id="281" r:id="rId35"/>
    <p:sldId id="282" r:id="rId36"/>
    <p:sldId id="283" r:id="rId37"/>
    <p:sldId id="284" r:id="rId38"/>
    <p:sldId id="285" r:id="rId39"/>
    <p:sldId id="275" r:id="rId4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03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6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4172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1637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343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1432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1351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8040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0988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6501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71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07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50800" dist="38100" dir="2700000" algn="tl" rotWithShape="0">
                  <a:prstClr val="black">
                    <a:alpha val="43000"/>
                  </a:prstClr>
                </a:outerShdw>
              </a:effectLst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644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C857D83-FF18-467C-B759-F66383D447CD}" type="datetimeFigureOut">
              <a:rPr kumimoji="0" lang="hu-HU" sz="1050" b="0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alpha val="70000"/>
                  </a:srgbClr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2018. 04. 12.</a:t>
            </a:fld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05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alpha val="70000"/>
                </a:srgbClr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AE6B40-08E7-4B5A-8992-A21E4AEC4180}" type="slidenum">
              <a:rPr kumimoji="0" lang="hu-HU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1492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-munkalap1.xlsx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8.emf"/><Relationship Id="rId4" Type="http://schemas.openxmlformats.org/officeDocument/2006/relationships/package" Target="../embeddings/Microsoft_Excel-munkalap2.xlsx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ublictransport.com.mt/en/tallinja-card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banati.anna@nik.uni-obuda.h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il.eszter@nik.uni-obuda.hu" TargetMode="Externa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banati.anna@nik.uni-obuda.hu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kail.eszter@nik.uni-obuda.hu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Sikeres Pályázat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Az elnyert ERASMUS+ pályázat lépései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90497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7"/>
            <a:ext cx="12195217" cy="6856193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34156" y="317213"/>
            <a:ext cx="752554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ERASMUS+ </a:t>
            </a:r>
            <a:r>
              <a:rPr kumimoji="0" lang="hu-HU" sz="32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</a:t>
            </a:r>
            <a:r>
              <a:rPr kumimoji="0" lang="hu-HU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ösztöndíj</a:t>
            </a:r>
          </a:p>
        </p:txBody>
      </p:sp>
      <p:sp>
        <p:nvSpPr>
          <p:cNvPr id="7" name="Téglalap 6"/>
          <p:cNvSpPr/>
          <p:nvPr/>
        </p:nvSpPr>
        <p:spPr>
          <a:xfrm>
            <a:off x="234156" y="1458694"/>
            <a:ext cx="117673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Ösztöndíjat nyert hallgatók kiértesítése e-mailben. (Mobilitási Osztály végzi),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hallgató felkeresi a választott céget, kitölti és kitölteti a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Agreement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Traineeships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Before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mobility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részét – AKIK MÁLTÁRA JELENTKEZTEK: Mobilitási Osztály intézi,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elakad (nem ért valamit, alá kell íratni valamit, stb.) felkeresi a kari koordinátort, illetve Szabó</a:t>
            </a:r>
            <a:r>
              <a:rPr kumimoji="0" lang="hu-H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Ervint a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Mobilitási Osztályon,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Beszerzi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az ösztöndíjszerződés megkötéséhez szükséges papírokat, eljuttatja az irodába,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el akarja fogadtatni, mint kötelező szakmai gyakorlat, a Tanulmányi Osztályon intézi a kreditbeszámíttatáshoz szükséges papírmunkát,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Időpontot egyeztet az irodán a szerződés megkötéséhez.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891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807"/>
            <a:ext cx="12195217" cy="685619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15900" y="170934"/>
            <a:ext cx="91567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Ösztöndíjszerződéshez szükséges dokumentumok</a:t>
            </a:r>
          </a:p>
        </p:txBody>
      </p:sp>
      <p:sp>
        <p:nvSpPr>
          <p:cNvPr id="6" name="Téglalap 5"/>
          <p:cNvSpPr/>
          <p:nvPr/>
        </p:nvSpPr>
        <p:spPr>
          <a:xfrm>
            <a:off x="179407" y="931245"/>
            <a:ext cx="118364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Learning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Agreement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for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Traineeships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– </a:t>
            </a:r>
            <a:r>
              <a:rPr kumimoji="0" lang="hu-H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Before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the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sng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mobility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(http://erasmus.uni-obuda.hu/hu/hallgatoknak/urlapok#5) – kitöltött, mind a 3 fél által aláírt és lepecsételt verzióra van szükség!</a:t>
            </a:r>
            <a:endParaRPr kumimoji="0" lang="hu-HU" sz="1800" b="0" i="0" u="sng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Tanulmányi Ügyrend 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1. számú melléklete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(http://erasmus.uni-obuda.hu/hu/hallgatoknak/urlapok#10)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 példányt a Tanulmányi Osztályon le kell adni!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1, a TO aláírásával és pecsétjével ellátott példányt a Mobilitási Osztályon kell leadni!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(http://erasmus.uni-obuda.hu/hu/hallgatoknak/urlapok#9) – a hallgatóra vonatkozó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adatok előzetes kitöltése és a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word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dokumentum megküldése a Mobilitási Osztálynak e-mailben.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Friss diplomások a </a:t>
            </a: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Frissdiplomás szakmai gyakorlatos ösztöndíjszerződés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-t töltsék ki az adataikkal!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937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04800" y="873461"/>
            <a:ext cx="2604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400" y="1378636"/>
            <a:ext cx="5486400" cy="9525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7277606" y="1670220"/>
            <a:ext cx="3148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Ne felejtsék el a nevüket beírni!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Lefelé nyíl 8"/>
          <p:cNvSpPr/>
          <p:nvPr/>
        </p:nvSpPr>
        <p:spPr>
          <a:xfrm rot="5400000">
            <a:off x="6342887" y="1365682"/>
            <a:ext cx="484632" cy="978408"/>
          </a:xfrm>
          <a:prstGeom prst="down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400" y="2667130"/>
            <a:ext cx="7277100" cy="1714500"/>
          </a:xfrm>
          <a:prstGeom prst="rect">
            <a:avLst/>
          </a:prstGeom>
        </p:spPr>
      </p:pic>
      <p:sp>
        <p:nvSpPr>
          <p:cNvPr id="11" name="Jobbra nyíl 10"/>
          <p:cNvSpPr/>
          <p:nvPr/>
        </p:nvSpPr>
        <p:spPr>
          <a:xfrm rot="10800000">
            <a:off x="7683500" y="2793105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8764862" y="2696043"/>
            <a:ext cx="3327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Hallgatóra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Jobbra nyíl 12"/>
          <p:cNvSpPr/>
          <p:nvPr/>
        </p:nvSpPr>
        <p:spPr>
          <a:xfrm rot="11585030">
            <a:off x="7692145" y="3487085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4" name="Jobbra nyíl 13"/>
          <p:cNvSpPr/>
          <p:nvPr/>
        </p:nvSpPr>
        <p:spPr>
          <a:xfrm rot="16200000">
            <a:off x="404828" y="4766892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5" name="Téglalap 14"/>
          <p:cNvSpPr/>
          <p:nvPr/>
        </p:nvSpPr>
        <p:spPr>
          <a:xfrm>
            <a:off x="8764862" y="3614506"/>
            <a:ext cx="2209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kari koordinátorra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136348" y="5158150"/>
            <a:ext cx="3549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fogadó cégre vonatkozó adatok pontos kitöltése!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763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75" y="1807"/>
            <a:ext cx="12195217" cy="6856193"/>
          </a:xfrm>
          <a:prstGeom prst="rect">
            <a:avLst/>
          </a:prstGeom>
        </p:spPr>
      </p:pic>
      <p:graphicFrame>
        <p:nvGraphicFramePr>
          <p:cNvPr id="3" name="Objektum 2"/>
          <p:cNvGraphicFramePr>
            <a:graphicFrameLocks noChangeAspect="1"/>
          </p:cNvGraphicFramePr>
          <p:nvPr/>
        </p:nvGraphicFramePr>
        <p:xfrm>
          <a:off x="4111625" y="719138"/>
          <a:ext cx="3967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Munkalap" r:id="rId4" imgW="5419673" imgH="7400860" progId="Excel.Sheet.12">
                  <p:embed/>
                </p:oleObj>
              </mc:Choice>
              <mc:Fallback>
                <p:oleObj name="Munkalap" r:id="rId4" imgW="5419673" imgH="7400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625" y="719138"/>
                        <a:ext cx="39671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519488" y="100013"/>
            <a:ext cx="5048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Az egyetemi szakok kódjai – ezeket kell beírni az előző dián látható </a:t>
            </a:r>
            <a:r>
              <a:rPr lang="hu-HU" dirty="0" err="1" smtClean="0"/>
              <a:t>field</a:t>
            </a:r>
            <a:r>
              <a:rPr lang="hu-HU" dirty="0" smtClean="0"/>
              <a:t> of </a:t>
            </a:r>
            <a:r>
              <a:rPr lang="hu-HU" dirty="0" err="1" smtClean="0"/>
              <a:t>education</a:t>
            </a:r>
            <a:r>
              <a:rPr lang="hu-HU" dirty="0" smtClean="0"/>
              <a:t> rubrikába!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350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33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85028" y="873461"/>
            <a:ext cx="260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462" y="1535112"/>
            <a:ext cx="7381875" cy="3381375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0800000">
            <a:off x="7899400" y="1755611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996871" y="1755611"/>
            <a:ext cx="328070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Napra pontos dátumokat írni!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  <a:t>Pontos dátum nélkül nem tudunk</a:t>
            </a:r>
            <a:b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</a:br>
            <a: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  <a:t>szerződést kötni, ugyanis az </a:t>
            </a:r>
            <a:b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</a:br>
            <a: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  <a:t>ösztöndíj mértékét a kint töltött</a:t>
            </a:r>
            <a:b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</a:br>
            <a: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  <a:t>napokra kell pontosan számítani.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19026147">
            <a:off x="831596" y="5160226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68672" y="5619165"/>
            <a:ext cx="49193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Itt jelöld, </a:t>
            </a:r>
            <a:r>
              <a:rPr lang="hu-HU" noProof="0" dirty="0" smtClean="0">
                <a:solidFill>
                  <a:srgbClr val="000000"/>
                </a:solidFill>
                <a:latin typeface="Gill Sans MT" panose="020B0502020104020203"/>
              </a:rPr>
              <a:t>melyik nyelvet és milyen szinten beszéled. Lehetőleg azt a nyelvet add meg, amelyiken végezni fogod a gyakorlatot!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Jobbra nyíl 11"/>
          <p:cNvSpPr/>
          <p:nvPr/>
        </p:nvSpPr>
        <p:spPr>
          <a:xfrm rot="10800000">
            <a:off x="7899400" y="3115619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9014593" y="3173269"/>
            <a:ext cx="1946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céggel kitöltetni!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610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62" y="1278341"/>
            <a:ext cx="8713722" cy="47414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59628" y="873461"/>
            <a:ext cx="260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Jobbra nyíl 7"/>
          <p:cNvSpPr/>
          <p:nvPr/>
        </p:nvSpPr>
        <p:spPr>
          <a:xfrm rot="9358114">
            <a:off x="8864600" y="2235200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9891700" y="1866900"/>
            <a:ext cx="1498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</a:t>
            </a:r>
            <a:r>
              <a:rPr kumimoji="0" lang="hu-H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megfelelőeket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x-el jelölni!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10800000">
            <a:off x="9152404" y="4975174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10196432" y="4611646"/>
            <a:ext cx="1562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egyetem NEM tud biztosítást adni a hallgatóknak!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8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97728" y="873461"/>
            <a:ext cx="26049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TRAINING AGREEMENT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28" y="1357312"/>
            <a:ext cx="8020402" cy="4979988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0800000">
            <a:off x="8466604" y="5559374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 rot="10800000">
            <a:off x="8421601" y="2681114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9445012" y="2738764"/>
            <a:ext cx="1447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cég tölti ki!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9593486" y="4970716"/>
            <a:ext cx="22643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Figyelni az adatok pontos kitöltésére: hallgató, kari koordinátor, kinti kapcsolattartó/felelős,</a:t>
            </a:r>
            <a:r>
              <a:rPr kumimoji="0" lang="hu-H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PECSÉT is!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649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10428" y="86439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892" y="1520071"/>
            <a:ext cx="8884313" cy="346075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9564097" y="1784080"/>
            <a:ext cx="203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ÍRD BE A NEVED!!!</a:t>
            </a:r>
          </a:p>
        </p:txBody>
      </p:sp>
      <p:sp>
        <p:nvSpPr>
          <p:cNvPr id="9" name="Jobbra nyíl 8"/>
          <p:cNvSpPr/>
          <p:nvPr/>
        </p:nvSpPr>
        <p:spPr>
          <a:xfrm rot="8968777">
            <a:off x="5420244" y="3303400"/>
            <a:ext cx="4661114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565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91570" y="87346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195" y="1520071"/>
            <a:ext cx="8629466" cy="2725738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9365856" y="2343066"/>
            <a:ext cx="23047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Figyelj oda, mit írsz be!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458269" y="5097302"/>
            <a:ext cx="69706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</a:t>
            </a:r>
            <a:r>
              <a:rPr kumimoji="0" lang="hu-H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kódokat a következő dia tartalmazza de megtalálhatóak a honlapon is</a:t>
            </a:r>
            <a:r>
              <a:rPr lang="hu-HU" dirty="0" smtClean="0">
                <a:solidFill>
                  <a:srgbClr val="000000"/>
                </a:solidFill>
              </a:rPr>
              <a:t>! </a:t>
            </a:r>
          </a:p>
          <a:p>
            <a:pPr lvl="0">
              <a:defRPr/>
            </a:pPr>
            <a:r>
              <a:rPr lang="hu-HU" dirty="0" smtClean="0">
                <a:solidFill>
                  <a:srgbClr val="000000"/>
                </a:solidFill>
              </a:rPr>
              <a:t>(</a:t>
            </a:r>
            <a:r>
              <a:rPr lang="hu-HU" dirty="0">
                <a:solidFill>
                  <a:srgbClr val="000000"/>
                </a:solidFill>
              </a:rPr>
              <a:t>http://</a:t>
            </a:r>
            <a:r>
              <a:rPr lang="hu-HU" dirty="0" smtClean="0">
                <a:solidFill>
                  <a:srgbClr val="000000"/>
                </a:solidFill>
              </a:rPr>
              <a:t>erasmus.uni-obuda.hu/hu/hallgatoknak/urlapok#13)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Jobbra nyíl 10"/>
          <p:cNvSpPr/>
          <p:nvPr/>
        </p:nvSpPr>
        <p:spPr>
          <a:xfrm rot="9643569">
            <a:off x="8613785" y="2847887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Jobbra nyíl 11"/>
          <p:cNvSpPr/>
          <p:nvPr/>
        </p:nvSpPr>
        <p:spPr>
          <a:xfrm rot="16200000">
            <a:off x="1373737" y="4340632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38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graphicFrame>
        <p:nvGraphicFramePr>
          <p:cNvPr id="3" name="Objektum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948174"/>
              </p:ext>
            </p:extLst>
          </p:nvPr>
        </p:nvGraphicFramePr>
        <p:xfrm>
          <a:off x="4111625" y="719138"/>
          <a:ext cx="3967163" cy="541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Munkalap" r:id="rId4" imgW="5419673" imgH="7400860" progId="Excel.Sheet.12">
                  <p:embed/>
                </p:oleObj>
              </mc:Choice>
              <mc:Fallback>
                <p:oleObj name="Munkalap" r:id="rId4" imgW="5419673" imgH="740086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1625" y="719138"/>
                        <a:ext cx="3967163" cy="54181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3319463" y="76200"/>
            <a:ext cx="5567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Az egyetemi szakok kódjai – ezeket kell beírni az előző dián látható </a:t>
            </a:r>
            <a:r>
              <a:rPr lang="hu-HU" dirty="0" smtClean="0"/>
              <a:t>tématerület ISCED </a:t>
            </a:r>
            <a:r>
              <a:rPr lang="hu-HU" dirty="0" smtClean="0"/>
              <a:t>kódja </a:t>
            </a:r>
            <a:r>
              <a:rPr lang="hu-HU" dirty="0" smtClean="0"/>
              <a:t>rubrikába</a:t>
            </a:r>
            <a:r>
              <a:rPr lang="hu-HU" dirty="0"/>
              <a:t>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7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mobilitási osztály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6688"/>
            <a:ext cx="6846401" cy="768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1" y="1934850"/>
            <a:ext cx="1639966" cy="196917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66700" y="3932332"/>
            <a:ext cx="3568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Dr. Marosi Ildikó  egy. docens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intézményi koordinátor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1034 Budapest, Bécsi út 96/b.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Tel.: (06-1) 666-5615</a:t>
            </a:r>
          </a:p>
          <a:p>
            <a:pPr>
              <a:defRPr/>
            </a:pPr>
            <a:endParaRPr lang="hu-HU" dirty="0">
              <a:solidFill>
                <a:srgbClr val="FFFFFF"/>
              </a:solidFill>
            </a:endParaRPr>
          </a:p>
          <a:p>
            <a:pPr>
              <a:defRPr/>
            </a:pPr>
            <a:r>
              <a:rPr lang="hu-HU" dirty="0">
                <a:solidFill>
                  <a:srgbClr val="FFFFFF"/>
                </a:solidFill>
              </a:rPr>
              <a:t>marosi.ildiko@kgk.uni-obuda.hu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20" y="1934849"/>
            <a:ext cx="2625572" cy="196917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620220" y="3890661"/>
            <a:ext cx="6289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solidFill>
                  <a:srgbClr val="FFFFFF"/>
                </a:solidFill>
              </a:rPr>
              <a:t>Szabó Ervin József</a:t>
            </a: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kimenő hallgatók koordinátora, szakmai gyakorlat</a:t>
            </a: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1034 Budapest, Bécsi út 94-96., C. épület 1/105.</a:t>
            </a: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Tel: (36-1) 666-5552</a:t>
            </a: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outgoing@uni-obuda.hu; szabo.ervin@rh.uni-obuda.hu</a:t>
            </a:r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38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09663" y="92204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306" y="1923300"/>
            <a:ext cx="7717833" cy="15436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433306" y="3813076"/>
            <a:ext cx="465467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Figyelj oda a pontos kitöltésre!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764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97137" y="92204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9590" y="1923964"/>
            <a:ext cx="9008450" cy="2026444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1365337" y="1414043"/>
            <a:ext cx="105295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Euró alapú bankszámlaszámod legyen, nagyon figyelj a pontos kitöltésre, ide fog érkezni az ösztöndíjad!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Téglalap 8"/>
          <p:cNvSpPr/>
          <p:nvPr/>
        </p:nvSpPr>
        <p:spPr>
          <a:xfrm>
            <a:off x="3376702" y="4055159"/>
            <a:ext cx="5134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CSAK a saját nevedre szóló bankszámla fogadható el!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65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72085" y="87346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2085" y="1984234"/>
            <a:ext cx="7900415" cy="1312863"/>
          </a:xfrm>
          <a:prstGeom prst="rect">
            <a:avLst/>
          </a:prstGeom>
        </p:spPr>
      </p:pic>
      <p:sp>
        <p:nvSpPr>
          <p:cNvPr id="10" name="Jobbra nyíl 9"/>
          <p:cNvSpPr/>
          <p:nvPr/>
        </p:nvSpPr>
        <p:spPr>
          <a:xfrm rot="9643569">
            <a:off x="8253959" y="2026818"/>
            <a:ext cx="978408" cy="65969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Jobbra nyíl 10"/>
          <p:cNvSpPr/>
          <p:nvPr/>
        </p:nvSpPr>
        <p:spPr>
          <a:xfrm rot="11718120">
            <a:off x="2651397" y="3417611"/>
            <a:ext cx="978408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9354899" y="1819769"/>
            <a:ext cx="230061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EU területére utazó hallgatóknak kötelező az Egészségbiztosítási kártya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3770379" y="3580019"/>
            <a:ext cx="67348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MINDENKINEK KÖTELEZŐ baleset- és felelősségbiztosítást kötni!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70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7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272086" y="86439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3582" y="2350411"/>
            <a:ext cx="8374495" cy="169545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72086" y="1348573"/>
            <a:ext cx="4763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ERASMUS+ Ösztöndíjat elnyert hallgató, aláhúzni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 rot="2591820">
            <a:off x="3838015" y="1791842"/>
            <a:ext cx="757322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Jobbra nyíl 9"/>
          <p:cNvSpPr/>
          <p:nvPr/>
        </p:nvSpPr>
        <p:spPr>
          <a:xfrm rot="8190458">
            <a:off x="7115682" y="1791843"/>
            <a:ext cx="757322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1" name="Jobbra nyíl 10"/>
          <p:cNvSpPr/>
          <p:nvPr/>
        </p:nvSpPr>
        <p:spPr>
          <a:xfrm rot="17295566">
            <a:off x="3489259" y="4239062"/>
            <a:ext cx="757322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6124596" y="1328234"/>
            <a:ext cx="5372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MUNDI Ösztöndíjat elnyert hallgató, aláhúzni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1621586" y="4975386"/>
            <a:ext cx="3614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Ha adott be és nyert el valamilyen kiegészítő támogatást, x-el jelezni!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012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00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09663" y="86439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037" y="1457325"/>
            <a:ext cx="6772275" cy="4324350"/>
          </a:xfrm>
          <a:prstGeom prst="rect">
            <a:avLst/>
          </a:prstGeom>
        </p:spPr>
      </p:pic>
      <p:sp>
        <p:nvSpPr>
          <p:cNvPr id="8" name="Jobbra nyíl 7"/>
          <p:cNvSpPr/>
          <p:nvPr/>
        </p:nvSpPr>
        <p:spPr>
          <a:xfrm rot="12003850">
            <a:off x="6923366" y="2659345"/>
            <a:ext cx="1353235" cy="5608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9" name="Jobbra nyíl 8"/>
          <p:cNvSpPr/>
          <p:nvPr/>
        </p:nvSpPr>
        <p:spPr>
          <a:xfrm rot="8960746">
            <a:off x="6881004" y="4292112"/>
            <a:ext cx="1588953" cy="484632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8710920" y="2767632"/>
            <a:ext cx="19586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szerződés 3-4. oldalán a biztosításra vonatkozó adatokat ismételten be kell írni!</a:t>
            </a:r>
          </a:p>
        </p:txBody>
      </p:sp>
    </p:spTree>
    <p:extLst>
      <p:ext uri="{BB962C8B-B14F-4D97-AF65-F5344CB8AC3E}">
        <p14:creationId xmlns:p14="http://schemas.microsoft.com/office/powerpoint/2010/main" val="37921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175365" y="864391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788" y="1502518"/>
            <a:ext cx="10668080" cy="800106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2320911" y="3398626"/>
            <a:ext cx="72419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4. oldalon a nyelvtudásra vonatkozó adatokat kitölteni!</a:t>
            </a:r>
          </a:p>
        </p:txBody>
      </p:sp>
      <p:sp>
        <p:nvSpPr>
          <p:cNvPr id="9" name="Jobbra nyíl 8"/>
          <p:cNvSpPr/>
          <p:nvPr/>
        </p:nvSpPr>
        <p:spPr>
          <a:xfrm rot="16200000">
            <a:off x="2029360" y="2597792"/>
            <a:ext cx="1040775" cy="560893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4416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17" cy="685619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770" y="1708063"/>
            <a:ext cx="4686300" cy="4717335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5543"/>
            <a:ext cx="9065538" cy="853514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146824" y="895122"/>
            <a:ext cx="53096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SZAKMAI GYAKORLATOS ÖSZTÖNDÍJSZERZŐDÉS</a:t>
            </a: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5252580" y="16408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5-6. oldalon Résztvevő/Résztvevő neve-t átírni sajátra, dátumot beírni. </a:t>
            </a:r>
          </a:p>
        </p:txBody>
      </p:sp>
      <p:sp>
        <p:nvSpPr>
          <p:cNvPr id="9" name="Téglalap 8"/>
          <p:cNvSpPr/>
          <p:nvPr/>
        </p:nvSpPr>
        <p:spPr>
          <a:xfrm>
            <a:off x="6032011" y="3063674"/>
            <a:ext cx="45371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Minden más adatot az iroda tölt ki!</a:t>
            </a:r>
          </a:p>
        </p:txBody>
      </p:sp>
    </p:spTree>
    <p:extLst>
      <p:ext uri="{BB962C8B-B14F-4D97-AF65-F5344CB8AC3E}">
        <p14:creationId xmlns:p14="http://schemas.microsoft.com/office/powerpoint/2010/main" val="386357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17" cy="6856193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251" y="151851"/>
            <a:ext cx="4267570" cy="963251"/>
          </a:xfrm>
          <a:prstGeom prst="rect">
            <a:avLst/>
          </a:prstGeom>
        </p:spPr>
      </p:pic>
      <p:sp>
        <p:nvSpPr>
          <p:cNvPr id="11" name="Téglalap 10"/>
          <p:cNvSpPr/>
          <p:nvPr/>
        </p:nvSpPr>
        <p:spPr>
          <a:xfrm>
            <a:off x="0" y="771263"/>
            <a:ext cx="11899552" cy="5832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>
              <a:buClr>
                <a:srgbClr val="90C226"/>
              </a:buClr>
              <a:buSzPct val="80000"/>
              <a:buFont typeface="Wingdings 3" charset="2"/>
              <a:buChar char=""/>
            </a:pPr>
            <a:r>
              <a:rPr lang="hu-HU" sz="2200" dirty="0" smtClean="0"/>
              <a:t>Költségek, melyekkel számolnod kell:</a:t>
            </a:r>
            <a:br>
              <a:rPr lang="hu-HU" sz="2200" dirty="0" smtClean="0"/>
            </a:br>
            <a:r>
              <a:rPr lang="hu-HU" sz="2200" dirty="0" smtClean="0"/>
              <a:t>Nagyon fontos tudnod, hogy az Erasmus+ Programok nem pénzkeresetre lettek létrehozva, hanem pénzügyi hozzájárulást nyújtanak megélhetési költségeidhez!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/>
              <a:t>S</a:t>
            </a:r>
            <a:r>
              <a:rPr lang="hu-HU" sz="2000" dirty="0" smtClean="0"/>
              <a:t>zállás: 95 EUR/hét/fő két fős szobában, felszerelt apartmanokban, 150 EUR/hét/fő egy fős szobában (</a:t>
            </a:r>
            <a:r>
              <a:rPr lang="hu-HU" sz="2000" dirty="0" err="1" smtClean="0"/>
              <a:t>ágynemű+törölköző</a:t>
            </a:r>
            <a:r>
              <a:rPr lang="hu-HU" sz="2000" dirty="0" smtClean="0"/>
              <a:t> is jár a szobákhoz)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 smtClean="0"/>
              <a:t>Munkahelykeresés + szükséges adminisztráció + </a:t>
            </a:r>
            <a:r>
              <a:rPr lang="hu-HU" sz="2000" dirty="0" err="1" smtClean="0"/>
              <a:t>mentorálás</a:t>
            </a:r>
            <a:r>
              <a:rPr lang="hu-HU" sz="2000" dirty="0" smtClean="0"/>
              <a:t> a kint </a:t>
            </a:r>
            <a:r>
              <a:rPr lang="hu-HU" sz="2000" dirty="0"/>
              <a:t>tartózkodás </a:t>
            </a:r>
            <a:r>
              <a:rPr lang="hu-HU" sz="2000" dirty="0" smtClean="0"/>
              <a:t>alatt (</a:t>
            </a:r>
            <a:r>
              <a:rPr lang="hu-HU" sz="2000" dirty="0"/>
              <a:t>24/7-ben </a:t>
            </a:r>
            <a:r>
              <a:rPr lang="hu-HU" sz="2000" dirty="0" smtClean="0"/>
              <a:t>hívható </a:t>
            </a:r>
            <a:r>
              <a:rPr lang="hu-HU" sz="2000" dirty="0"/>
              <a:t>telefonszám, ha baj van, stb</a:t>
            </a:r>
            <a:r>
              <a:rPr lang="hu-HU" sz="2000" dirty="0" smtClean="0"/>
              <a:t>.): 50 EUR/fő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 smtClean="0"/>
              <a:t>Reptéri transzfer oda-vissza összesen: 40 EUR/fő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 smtClean="0"/>
              <a:t>Első munkanapon taxi és kísérő a céghez: 10 EUR/fő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 err="1"/>
              <a:t>D</a:t>
            </a:r>
            <a:r>
              <a:rPr lang="hu-HU" sz="2000" dirty="0" err="1" smtClean="0"/>
              <a:t>eposit</a:t>
            </a:r>
            <a:r>
              <a:rPr lang="hu-HU" sz="2000" dirty="0" smtClean="0"/>
              <a:t>: 100 EUR ami a szerződés végén egyben visszajár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/>
              <a:t>A helyi buszok az ún. </a:t>
            </a:r>
            <a:r>
              <a:rPr lang="hu-HU" sz="2000" dirty="0" err="1"/>
              <a:t>tallinja</a:t>
            </a:r>
            <a:r>
              <a:rPr lang="hu-HU" sz="2000" dirty="0"/>
              <a:t> kártyával kedvezményesen vehetők </a:t>
            </a:r>
            <a:r>
              <a:rPr lang="hu-HU" sz="2000" dirty="0" smtClean="0"/>
              <a:t>igénybe, </a:t>
            </a:r>
            <a:r>
              <a:rPr lang="hu-HU" sz="2000" dirty="0"/>
              <a:t>amit online és automatákon keresztül is fel lehet tölteni. (</a:t>
            </a:r>
            <a:r>
              <a:rPr lang="hu-HU" sz="2000" dirty="0">
                <a:hlinkClick r:id="rId4"/>
              </a:rPr>
              <a:t>https://</a:t>
            </a:r>
            <a:r>
              <a:rPr lang="hu-HU" sz="2000" dirty="0" smtClean="0">
                <a:hlinkClick r:id="rId4"/>
              </a:rPr>
              <a:t>www.publictransport.com.mt/en/tallinja-card</a:t>
            </a:r>
            <a:r>
              <a:rPr lang="hu-HU" sz="2000" dirty="0" smtClean="0"/>
              <a:t>)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/>
              <a:t>Telefonálás szempontjából, 3 szolgáltatónál is lehet SIM kártyát vásárolni, a helyiek többsége a </a:t>
            </a:r>
            <a:r>
              <a:rPr lang="hu-HU" sz="2000" dirty="0" smtClean="0"/>
              <a:t>Vodafone-t használja </a:t>
            </a:r>
            <a:r>
              <a:rPr lang="hu-HU" sz="2000" dirty="0"/>
              <a:t>a teljes 3G/4G lefedettség miatt a </a:t>
            </a:r>
            <a:r>
              <a:rPr lang="hu-HU" sz="2000" dirty="0" smtClean="0"/>
              <a:t>szigeten: kb. 10 EUR + feltöltések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/>
              <a:t>K</a:t>
            </a:r>
            <a:r>
              <a:rPr lang="hu-HU" sz="2000" dirty="0" smtClean="0"/>
              <a:t>iutazás költsége </a:t>
            </a:r>
          </a:p>
          <a:p>
            <a:pPr marL="800100" lvl="1" indent="-342900" defTabSz="457200">
              <a:spcBef>
                <a:spcPts val="600"/>
              </a:spcBef>
              <a:buClr>
                <a:srgbClr val="90C226"/>
              </a:buClr>
              <a:buSzPct val="80000"/>
              <a:buFont typeface="Wingdings" panose="05000000000000000000" pitchFamily="2" charset="2"/>
              <a:buChar char="§"/>
            </a:pPr>
            <a:r>
              <a:rPr lang="hu-HU" sz="2000" dirty="0"/>
              <a:t>K</a:t>
            </a:r>
            <a:r>
              <a:rPr lang="hu-HU" sz="2000" dirty="0" smtClean="0"/>
              <a:t>öltőpénz és biztonsági tartalék az Erasmus+ ösztöndíj mellé</a:t>
            </a:r>
            <a:r>
              <a:rPr lang="hu-HU" sz="20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	</a:t>
            </a:r>
            <a:r>
              <a:rPr lang="hu-HU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	</a:t>
            </a:r>
            <a:endParaRPr lang="hu-HU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541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5217" cy="685619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25885" y="480060"/>
            <a:ext cx="103590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fenti információk vonatkoznak </a:t>
            </a: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</a:t>
            </a:r>
            <a:r>
              <a:rPr kumimoji="0" lang="hu-H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</a:t>
            </a:r>
            <a:r>
              <a:rPr kumimoji="0" lang="hu-HU" sz="2000" b="0" i="0" u="sng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Mundi</a:t>
            </a:r>
            <a:r>
              <a:rPr kumimoji="0" lang="hu-HU" sz="2000" b="0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ösztöndíjas hallgatókra </a:t>
            </a:r>
            <a:r>
              <a:rPr kumimoji="0" lang="hu-HU" sz="20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is, illetve a Friss Diplomás Szakmai Gyakorlatra ösztöndíjat nyert hallgatókra is!</a:t>
            </a:r>
            <a:endParaRPr kumimoji="0" lang="hu-HU" sz="20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2684745" y="152187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MUNDI</a:t>
            </a:r>
            <a:b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 Tempus Közalapítványhoz is pályáznak, figyeljék, hogy miket kérnek + https://cwp.scholarship.hu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/</a:t>
            </a:r>
            <a:b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Campus </a:t>
            </a:r>
            <a:r>
              <a:rPr kumimoji="0" lang="hu-H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Mundi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pályázati dokumentumok elérhetőek:</a:t>
            </a:r>
            <a:b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http://www.tka.hu/palyazatok/4830/palyazati-dokumentumok#4897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2797480" y="342547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FRISS DIPLOMÁS SZAKMAI GYAKORLAT</a:t>
            </a:r>
            <a:br>
              <a:rPr kumimoji="0" lang="hu-HU" sz="1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</a:br>
            <a:r>
              <a:rPr kumimoji="0" lang="hu-HU" sz="1800" b="0" i="0" u="none" strike="noStrike" kern="1200" cap="small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rra nagyon figyeljenek, hogy a 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pályázatot mindenképpen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az abszolutórium megszerzése előtt kell</a:t>
            </a:r>
            <a:r>
              <a:rPr kumimoji="0" lang="hu-H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beadni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!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69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Tartalom hely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931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3056352" y="88045"/>
            <a:ext cx="57118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EGYÉB FONTOS INFORMÁCIÓK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582461" y="511420"/>
            <a:ext cx="10659649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UTAZÁS SZERVEZÉSE: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Önállóan </a:t>
            </a: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történik, a hallgató saját maga intézi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BIZTOSÍTÁS: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- Mindenkinek kötelező baleset- és felelősségbiztosítást kötni!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- Az egyetem nem tud biztosítótársaságot ajánlani, mindenki magának keressen, kérdezzék 		         hallgatótársaikat a tapasztalataikról. (Folyamatban van a</a:t>
            </a:r>
            <a:r>
              <a:rPr kumimoji="0" lang="hu-HU" sz="18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kapcsolatfelvéte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l biztosítótársaságokkal)</a:t>
            </a: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BANKSZÁMLASZÁM: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Euró alapú bankszámla nyitása erősen ajánlott!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	     - Csak a saját nevükre szóló számlát tudjuk elfogadni!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    - Nagyon figyeljenek, hogy pontosan adják meg az adatait, erre fog érkezni az ösztöndíj!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ÚTI OKMÁNYOK: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Aki EU-n kívüli országba utazik nagyon figyeljen arra, hogy a mobilitása alatt végig érvényes                		  útlevele legyen!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sng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VÍZUM: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Mindenki nagyon alaposan nézzen utána a vízummal kapcsolatos előírásoknak!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          - Kreditmobilitásos hallgatók minél előbb intézzék a papírjaikat, hogy a vízumot is időben megkapják!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sng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SZÁLLÁS:</a:t>
            </a: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 - Máltára jelentkező szakmai gyakorlatosok kapni fognak segítséget.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	 - Egyéb esetben önálló szálláskeresés.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u="sng" dirty="0" smtClean="0">
                <a:solidFill>
                  <a:srgbClr val="000000"/>
                </a:solidFill>
                <a:latin typeface="Gill Sans MT" panose="020B0502020104020203"/>
              </a:rPr>
              <a:t>EGYÉB: 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- Az ösztöndíjakat napra pontosan számítjuk.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            - Érdemes mielőbb elintézni az összes papírmunkát a szerződéshez, ugyanis az ösztöndíjak tényleges     	kiutalása</a:t>
            </a:r>
            <a:r>
              <a:rPr lang="hu-HU" dirty="0">
                <a:solidFill>
                  <a:srgbClr val="000000"/>
                </a:solidFill>
                <a:latin typeface="Gill Sans MT" panose="020B0502020104020203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Gill Sans MT" panose="020B0502020104020203"/>
              </a:rPr>
              <a:t>minimum 3 hét! </a:t>
            </a:r>
            <a:endParaRPr kumimoji="0" lang="hu-HU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280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31831"/>
            <a:ext cx="47932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AMK – Alba </a:t>
            </a:r>
            <a:r>
              <a:rPr lang="hu-HU" dirty="0" err="1">
                <a:solidFill>
                  <a:srgbClr val="FFFFFF"/>
                </a:solidFill>
              </a:rPr>
              <a:t>Regia</a:t>
            </a:r>
            <a:r>
              <a:rPr lang="hu-HU" dirty="0">
                <a:solidFill>
                  <a:srgbClr val="FFFFFF"/>
                </a:solidFill>
              </a:rPr>
              <a:t> Műszaki Kar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Dr. </a:t>
            </a:r>
            <a:r>
              <a:rPr lang="hu-HU" dirty="0" err="1">
                <a:solidFill>
                  <a:srgbClr val="FFFFFF"/>
                </a:solidFill>
              </a:rPr>
              <a:t>Seebauer</a:t>
            </a:r>
            <a:r>
              <a:rPr lang="hu-HU" dirty="0">
                <a:solidFill>
                  <a:srgbClr val="FFFFFF"/>
                </a:solidFill>
              </a:rPr>
              <a:t> Márta </a:t>
            </a:r>
            <a:r>
              <a:rPr lang="hu-HU" dirty="0" err="1">
                <a:solidFill>
                  <a:srgbClr val="FFFFFF"/>
                </a:solidFill>
              </a:rPr>
              <a:t>fõiskolai</a:t>
            </a:r>
            <a:r>
              <a:rPr lang="hu-HU" dirty="0">
                <a:solidFill>
                  <a:srgbClr val="FFFFFF"/>
                </a:solidFill>
              </a:rPr>
              <a:t> tanár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AMK koordinátor</a:t>
            </a:r>
          </a:p>
          <a:p>
            <a:r>
              <a:rPr lang="hu-HU" sz="1600" dirty="0">
                <a:solidFill>
                  <a:srgbClr val="FFFFFF"/>
                </a:solidFill>
              </a:rPr>
              <a:t>8000 Székesfehérvár, Budai út 45. F 219</a:t>
            </a:r>
          </a:p>
          <a:p>
            <a:r>
              <a:rPr lang="hu-HU" dirty="0">
                <a:solidFill>
                  <a:srgbClr val="FFFFFF"/>
                </a:solidFill>
              </a:rPr>
              <a:t>Tel: (22) 510-830/118</a:t>
            </a:r>
          </a:p>
          <a:p>
            <a:r>
              <a:rPr lang="hu-HU" dirty="0">
                <a:solidFill>
                  <a:srgbClr val="FFFFFF"/>
                </a:solidFill>
              </a:rPr>
              <a:t>Fax:(22) 312-337</a:t>
            </a:r>
          </a:p>
          <a:p>
            <a:r>
              <a:rPr lang="hu-HU" dirty="0">
                <a:solidFill>
                  <a:srgbClr val="FFFFFF"/>
                </a:solidFill>
              </a:rPr>
              <a:t>seebauer.marta@amk.uni-obuda.hu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2" y="2113851"/>
            <a:ext cx="1146048" cy="160324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59993" y="4101820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Udvardy Péter egyetemi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AMK </a:t>
            </a:r>
            <a:r>
              <a:rPr lang="hu-HU" dirty="0" err="1">
                <a:solidFill>
                  <a:srgbClr val="FFFFFF"/>
                </a:solidFill>
              </a:rPr>
              <a:t>Geoinformatikai</a:t>
            </a:r>
            <a:r>
              <a:rPr lang="hu-HU" dirty="0">
                <a:solidFill>
                  <a:srgbClr val="FFFFFF"/>
                </a:solidFill>
              </a:rPr>
              <a:t> Intézet koordinátor</a:t>
            </a:r>
          </a:p>
          <a:p>
            <a:r>
              <a:rPr lang="hu-HU" sz="1600" dirty="0">
                <a:solidFill>
                  <a:srgbClr val="FFFFFF"/>
                </a:solidFill>
              </a:rPr>
              <a:t>8000 Székesfehérvár, Pirosalma u. 1-3. fsz.12.</a:t>
            </a:r>
          </a:p>
          <a:p>
            <a:r>
              <a:rPr lang="hu-HU" dirty="0">
                <a:solidFill>
                  <a:srgbClr val="FFFFFF"/>
                </a:solidFill>
              </a:rPr>
              <a:t>Tel: (22) 200-453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udvardy.peter@amk.uni-obuda.hu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5" y="2113851"/>
            <a:ext cx="1199642" cy="1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14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188420"/>
              </p:ext>
            </p:extLst>
          </p:nvPr>
        </p:nvGraphicFramePr>
        <p:xfrm>
          <a:off x="2871989" y="1738648"/>
          <a:ext cx="6284890" cy="4069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00405"/>
                <a:gridCol w="1347407"/>
                <a:gridCol w="1158137"/>
                <a:gridCol w="1153632"/>
                <a:gridCol w="925309"/>
              </a:tblGrid>
              <a:tr h="105791">
                <a:tc>
                  <a:txBody>
                    <a:bodyPr/>
                    <a:lstStyle/>
                    <a:p>
                      <a:pPr algn="l" fontAlgn="b"/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Colonnade Biztosító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500" u="none" strike="noStrike">
                          <a:effectLst/>
                        </a:rPr>
                        <a:t>Viennalife Biztosító</a:t>
                      </a:r>
                      <a:endParaRPr lang="en-US" sz="5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Atlas Classic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Atlas Premium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Atlas Privileg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Horizont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175754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Szolgáltatás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Egészségügyi segítségnyújtás és sürgősségi betegbiztosítás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Betegségből eredő sürgősségi orvosi ellátás költségei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30 000 000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Balesetből eredő orvosi ellátás költségei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160,000 €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30 000 000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Mentőhelikopteres mentés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2 500 000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Hegyi mentés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2 500 000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Mentőautóval szállítás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✔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Sürgősségi fogászati ellátás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Beteg hazaszállítása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limit nélkül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limit nélkül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limit nélkül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igen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Földi maradványok hazaszállítása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igen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Balesetbiztosítás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Baleseti halál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1 800 000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2 500 000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Baleseti 100%-os rokkantság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Baleseti részleges egészségkárosodás (arányos térítés)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Poggyászbiztosítás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Vagyontárgyanként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Poggyászbiztosítás összesen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230 000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166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Eltulajdonított, megsemmisült iratokkal kapcsolatos költségek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tényleges költség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hu-HU" sz="400" u="none" strike="noStrike">
                          <a:effectLst/>
                        </a:rPr>
                        <a:t>Műszaki cikkek</a:t>
                      </a:r>
                      <a:endParaRPr lang="hu-HU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150 000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Utazási segítségnyújtás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Külföldi tartózkodás meghosszabítása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50 €/éj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80 €/éj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120 €/éj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Idő előtti hazautazás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limit nélkül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limit nélkül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limit nélkül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166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Telefonköltség megtérítése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Európán belül 20 EUR/Európán kívül 40 EUR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Európán belül 40 €/Európán kívül 90 €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Európán belül 80 €/Európán kívül 160 €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166728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Poggyászkésedelem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25 000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60 000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 órát meghaladó: 25 000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 Jogvédelem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Külföldön felmerült óvadék egyéb biztosíték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2,500 €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1 000 000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Külföldön felmerült ügyvéd, szakértő költsége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2,500 €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Felelősségbiztosítás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3. személy baleseti halála, testi sérülése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2,500 €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Szálláshely ingatlanában ingóságában okozott kár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2,500 €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500 000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ctr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Másnak okozott dologi kár megtérítése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Nincs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2,500 €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5,000 €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l" fontAlgn="b"/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Várható/becsült költség</a:t>
                      </a:r>
                      <a:endParaRPr lang="en-US" sz="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Példa - 2018 április 01-2018 július 31 (122 nap)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35 380 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45 750 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126 880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59 780 HUF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Napra lebontva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290 HUF/nap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375 HUF/nap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1040 HUF/nap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400" u="none" strike="noStrike">
                          <a:effectLst/>
                        </a:rPr>
                        <a:t>490 HUF/nap</a:t>
                      </a:r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</a:tr>
              <a:tr h="88865"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225" marR="3225" marT="32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225" marR="3225" marT="32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03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80989" y="95535"/>
            <a:ext cx="11239500" cy="1022066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Akikhez Bizalommal fordulhatsz –            A mobilitási osztály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166688"/>
            <a:ext cx="6846401" cy="768163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391" y="1934850"/>
            <a:ext cx="1639966" cy="1969179"/>
          </a:xfrm>
          <a:prstGeom prst="rect">
            <a:avLst/>
          </a:prstGeom>
        </p:spPr>
      </p:pic>
      <p:sp>
        <p:nvSpPr>
          <p:cNvPr id="7" name="Téglalap 6"/>
          <p:cNvSpPr/>
          <p:nvPr/>
        </p:nvSpPr>
        <p:spPr>
          <a:xfrm>
            <a:off x="266700" y="3932332"/>
            <a:ext cx="35687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hu-HU" dirty="0">
                <a:latin typeface="Gill Sans MT" panose="020B0502020104020203" pitchFamily="34" charset="-18"/>
              </a:rPr>
              <a:t>Dr. Marosi Ildikó  egy. docens</a:t>
            </a:r>
          </a:p>
          <a:p>
            <a:pPr lvl="0">
              <a:defRPr/>
            </a:pPr>
            <a:endParaRPr lang="hu-HU" dirty="0">
              <a:latin typeface="Gill Sans MT" panose="020B0502020104020203" pitchFamily="34" charset="-18"/>
            </a:endParaRPr>
          </a:p>
          <a:p>
            <a:pPr lvl="0">
              <a:defRPr/>
            </a:pPr>
            <a:r>
              <a:rPr lang="hu-HU" dirty="0">
                <a:latin typeface="Gill Sans MT" panose="020B0502020104020203" pitchFamily="34" charset="-18"/>
              </a:rPr>
              <a:t>intézményi koordinátor</a:t>
            </a:r>
          </a:p>
          <a:p>
            <a:pPr lvl="0">
              <a:defRPr/>
            </a:pPr>
            <a:endParaRPr lang="hu-HU" dirty="0">
              <a:latin typeface="Gill Sans MT" panose="020B0502020104020203" pitchFamily="34" charset="-18"/>
            </a:endParaRPr>
          </a:p>
          <a:p>
            <a:pPr lvl="0">
              <a:defRPr/>
            </a:pPr>
            <a:r>
              <a:rPr lang="hu-HU" dirty="0">
                <a:latin typeface="Gill Sans MT" panose="020B0502020104020203" pitchFamily="34" charset="-18"/>
              </a:rPr>
              <a:t>1034 Budapest, Bécsi út 96/b.</a:t>
            </a:r>
          </a:p>
          <a:p>
            <a:pPr lvl="0">
              <a:defRPr/>
            </a:pPr>
            <a:endParaRPr lang="hu-HU" dirty="0">
              <a:latin typeface="Gill Sans MT" panose="020B0502020104020203" pitchFamily="34" charset="-18"/>
            </a:endParaRPr>
          </a:p>
          <a:p>
            <a:pPr lvl="0">
              <a:defRPr/>
            </a:pPr>
            <a:r>
              <a:rPr lang="hu-HU" dirty="0">
                <a:latin typeface="Gill Sans MT" panose="020B0502020104020203" pitchFamily="34" charset="-18"/>
              </a:rPr>
              <a:t>Tel.: (06-1) 666-5615</a:t>
            </a:r>
          </a:p>
          <a:p>
            <a:pPr lvl="0">
              <a:defRPr/>
            </a:pPr>
            <a:endParaRPr lang="hu-HU" dirty="0">
              <a:latin typeface="Gill Sans MT" panose="020B0502020104020203" pitchFamily="34" charset="-18"/>
            </a:endParaRPr>
          </a:p>
          <a:p>
            <a:pPr lvl="0">
              <a:defRPr/>
            </a:pPr>
            <a:r>
              <a:rPr lang="hu-HU" dirty="0">
                <a:latin typeface="Gill Sans MT" panose="020B0502020104020203" pitchFamily="34" charset="-18"/>
              </a:rPr>
              <a:t>marosi.ildiko@kgk.uni-obuda.hu</a:t>
            </a: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0220" y="1934849"/>
            <a:ext cx="2625572" cy="1969179"/>
          </a:xfrm>
          <a:prstGeom prst="rect">
            <a:avLst/>
          </a:prstGeom>
        </p:spPr>
      </p:pic>
      <p:sp>
        <p:nvSpPr>
          <p:cNvPr id="9" name="Téglalap 8"/>
          <p:cNvSpPr/>
          <p:nvPr/>
        </p:nvSpPr>
        <p:spPr>
          <a:xfrm>
            <a:off x="4620220" y="3890661"/>
            <a:ext cx="628995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Szabó Ervin József</a:t>
            </a:r>
          </a:p>
          <a:p>
            <a:endParaRPr lang="hu-HU" dirty="0" smtClean="0"/>
          </a:p>
          <a:p>
            <a:r>
              <a:rPr lang="hu-HU" dirty="0" smtClean="0"/>
              <a:t>kimenő hallgatók koordinátora, szakmai gyakorlat</a:t>
            </a:r>
          </a:p>
          <a:p>
            <a:endParaRPr lang="hu-HU" dirty="0" smtClean="0"/>
          </a:p>
          <a:p>
            <a:r>
              <a:rPr lang="hu-HU" dirty="0" smtClean="0"/>
              <a:t>1034 Budapest, Bécsi út 94-96., C. épület 1/105.</a:t>
            </a:r>
          </a:p>
          <a:p>
            <a:endParaRPr lang="hu-HU" dirty="0" smtClean="0"/>
          </a:p>
          <a:p>
            <a:r>
              <a:rPr lang="hu-HU" dirty="0" smtClean="0"/>
              <a:t>Tel: (36-1) 666-5552</a:t>
            </a:r>
          </a:p>
          <a:p>
            <a:endParaRPr lang="hu-HU" dirty="0" smtClean="0"/>
          </a:p>
          <a:p>
            <a:r>
              <a:rPr lang="hu-HU" dirty="0" smtClean="0"/>
              <a:t>outgoing@uni-obuda.hu; szabo.ervin@rh.uni-obuda.hu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14761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31831"/>
            <a:ext cx="4793293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/>
              <a:t>AMK – Alba </a:t>
            </a:r>
            <a:r>
              <a:rPr lang="hu-HU" dirty="0" err="1"/>
              <a:t>Regia</a:t>
            </a:r>
            <a:r>
              <a:rPr lang="hu-HU" dirty="0"/>
              <a:t> Műszaki Kar</a:t>
            </a:r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Dr. </a:t>
            </a:r>
            <a:r>
              <a:rPr lang="hu-HU" dirty="0" err="1"/>
              <a:t>Seebauer</a:t>
            </a:r>
            <a:r>
              <a:rPr lang="hu-HU" dirty="0"/>
              <a:t> Márta </a:t>
            </a:r>
            <a:r>
              <a:rPr lang="hu-HU" dirty="0" err="1"/>
              <a:t>fõiskolai</a:t>
            </a:r>
            <a:r>
              <a:rPr lang="hu-HU" dirty="0"/>
              <a:t> tanár</a:t>
            </a:r>
          </a:p>
          <a:p>
            <a:endParaRPr lang="hu-HU" dirty="0"/>
          </a:p>
          <a:p>
            <a:r>
              <a:rPr lang="hu-HU" dirty="0"/>
              <a:t>AMK koordinátor</a:t>
            </a:r>
          </a:p>
          <a:p>
            <a:r>
              <a:rPr lang="hu-HU" sz="1600" dirty="0"/>
              <a:t>8000 Székesfehérvár, Budai út 45. F 219</a:t>
            </a:r>
          </a:p>
          <a:p>
            <a:r>
              <a:rPr lang="hu-HU" dirty="0"/>
              <a:t>Tel: (22) 510-830/118</a:t>
            </a:r>
          </a:p>
          <a:p>
            <a:r>
              <a:rPr lang="hu-HU" dirty="0"/>
              <a:t>Fax:(22) 312-337</a:t>
            </a:r>
          </a:p>
          <a:p>
            <a:r>
              <a:rPr lang="hu-HU" dirty="0"/>
              <a:t>seebauer.marta@amk.uni-obuda.hu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862" y="2113851"/>
            <a:ext cx="1146048" cy="1603248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5059993" y="4101820"/>
            <a:ext cx="6096000" cy="200054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Dr. Udvardy Péter egyetemi docens</a:t>
            </a:r>
          </a:p>
          <a:p>
            <a:endParaRPr lang="hu-HU" dirty="0"/>
          </a:p>
          <a:p>
            <a:r>
              <a:rPr lang="hu-HU" dirty="0"/>
              <a:t>AMK </a:t>
            </a:r>
            <a:r>
              <a:rPr lang="hu-HU" dirty="0" err="1"/>
              <a:t>Geoinformatikai</a:t>
            </a:r>
            <a:r>
              <a:rPr lang="hu-HU" dirty="0"/>
              <a:t> Intézet koordinátor</a:t>
            </a:r>
          </a:p>
          <a:p>
            <a:r>
              <a:rPr lang="hu-HU" sz="1600" dirty="0"/>
              <a:t>8000 Székesfehérvár, Pirosalma u. 1-3. fsz.12.</a:t>
            </a:r>
          </a:p>
          <a:p>
            <a:r>
              <a:rPr lang="hu-HU" dirty="0"/>
              <a:t>Tel: (22) 200-453</a:t>
            </a:r>
          </a:p>
          <a:p>
            <a:endParaRPr lang="hu-HU" dirty="0"/>
          </a:p>
          <a:p>
            <a:r>
              <a:rPr lang="hu-HU" dirty="0"/>
              <a:t>udvardy.peter@amk.uni-obuda.hu</a:t>
            </a: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1155" y="2113851"/>
            <a:ext cx="1199642" cy="159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56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1552" y="1377956"/>
            <a:ext cx="608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BGK – Bánki Donát Gépész és Biztonságtechnikai 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07644"/>
            <a:ext cx="1436659" cy="173503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66700" y="4003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Dr. Szakács Tamás adjunktus</a:t>
            </a:r>
          </a:p>
          <a:p>
            <a:endParaRPr lang="hu-HU" dirty="0"/>
          </a:p>
          <a:p>
            <a:endParaRPr lang="hu-HU" dirty="0" smtClean="0"/>
          </a:p>
          <a:p>
            <a:r>
              <a:rPr lang="hu-HU" dirty="0" smtClean="0"/>
              <a:t>1081 </a:t>
            </a:r>
            <a:r>
              <a:rPr lang="hu-HU" dirty="0"/>
              <a:t>Budapest, Népszínház u. 8.</a:t>
            </a:r>
          </a:p>
          <a:p>
            <a:r>
              <a:rPr lang="hu-HU" dirty="0"/>
              <a:t>Tel: (06-1) 666-5406</a:t>
            </a:r>
          </a:p>
          <a:p>
            <a:r>
              <a:rPr lang="hu-HU" dirty="0"/>
              <a:t>Fax: (06-1) 666-5485</a:t>
            </a:r>
          </a:p>
          <a:p>
            <a:r>
              <a:rPr lang="hu-HU" dirty="0"/>
              <a:t>szakacs.tamas@bgk.uni-obuda.hu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39" y="2007643"/>
            <a:ext cx="1517422" cy="1735037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014586" y="4003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Dr. Drégelyi-Kiss Ágota egyetemi docens</a:t>
            </a:r>
          </a:p>
          <a:p>
            <a:endParaRPr lang="hu-HU" dirty="0"/>
          </a:p>
          <a:p>
            <a:r>
              <a:rPr lang="hu-HU" dirty="0"/>
              <a:t>BGK oktatói koordinátor</a:t>
            </a:r>
          </a:p>
          <a:p>
            <a:r>
              <a:rPr lang="hu-HU" dirty="0"/>
              <a:t>1081 Budapest, Népszínház u. 8. </a:t>
            </a:r>
          </a:p>
          <a:p>
            <a:r>
              <a:rPr lang="hu-HU" dirty="0"/>
              <a:t>Tel: (06-1) 666-5397</a:t>
            </a:r>
          </a:p>
          <a:p>
            <a:endParaRPr lang="hu-HU" dirty="0"/>
          </a:p>
          <a:p>
            <a:r>
              <a:rPr lang="hu-HU" dirty="0"/>
              <a:t>dregelyi.agota@bgk.uni-obuda.hu</a:t>
            </a:r>
          </a:p>
        </p:txBody>
      </p:sp>
    </p:spTree>
    <p:extLst>
      <p:ext uri="{BB962C8B-B14F-4D97-AF65-F5344CB8AC3E}">
        <p14:creationId xmlns:p14="http://schemas.microsoft.com/office/powerpoint/2010/main" val="158453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14578" y="1409533"/>
            <a:ext cx="34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KGK – Keleti Károly Gazdasági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8" y="2070798"/>
            <a:ext cx="1381143" cy="19346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14578" y="423876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Dr. </a:t>
            </a:r>
            <a:r>
              <a:rPr lang="hu-HU" dirty="0" err="1"/>
              <a:t>habil</a:t>
            </a:r>
            <a:r>
              <a:rPr lang="hu-HU" dirty="0"/>
              <a:t> </a:t>
            </a:r>
            <a:r>
              <a:rPr lang="hu-HU" dirty="0" err="1"/>
              <a:t>Lazányi</a:t>
            </a:r>
            <a:r>
              <a:rPr lang="hu-HU" dirty="0"/>
              <a:t> Kornélia</a:t>
            </a:r>
          </a:p>
          <a:p>
            <a:r>
              <a:rPr lang="hu-HU" dirty="0"/>
              <a:t>kutatási dékánhelyettes, egyetemi docens</a:t>
            </a:r>
          </a:p>
          <a:p>
            <a:endParaRPr lang="hu-HU" dirty="0"/>
          </a:p>
          <a:p>
            <a:pPr algn="just"/>
            <a:r>
              <a:rPr lang="hu-HU" dirty="0"/>
              <a:t>1084 Budapest, Tavaszmező u. 17., TA.125</a:t>
            </a:r>
          </a:p>
          <a:p>
            <a:r>
              <a:rPr lang="hu-HU" dirty="0"/>
              <a:t>Tel: (36-1) 666-5420</a:t>
            </a:r>
          </a:p>
          <a:p>
            <a:r>
              <a:rPr lang="hu-HU" dirty="0"/>
              <a:t>Fax: (36-1) 666-5488</a:t>
            </a:r>
          </a:p>
          <a:p>
            <a:endParaRPr lang="hu-HU" dirty="0"/>
          </a:p>
          <a:p>
            <a:r>
              <a:rPr lang="hu-HU" dirty="0"/>
              <a:t>lazanyi.kornelia@kgk.uni-obuda.hu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95" y="2070798"/>
            <a:ext cx="2522454" cy="167900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415595" y="423876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/>
              <a:t>Loraszkó</a:t>
            </a:r>
            <a:r>
              <a:rPr lang="hu-HU" dirty="0"/>
              <a:t> </a:t>
            </a:r>
            <a:r>
              <a:rPr lang="hu-HU" dirty="0" smtClean="0"/>
              <a:t>Andrea</a:t>
            </a:r>
            <a:endParaRPr lang="hu-HU" dirty="0"/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1084 Budapest, Tavaszmező utca 17. TA.1.29/a</a:t>
            </a:r>
          </a:p>
          <a:p>
            <a:endParaRPr lang="hu-HU" dirty="0"/>
          </a:p>
          <a:p>
            <a:r>
              <a:rPr lang="hu-HU" dirty="0"/>
              <a:t>+36 (1) 666-5232</a:t>
            </a:r>
          </a:p>
          <a:p>
            <a:endParaRPr lang="hu-HU" dirty="0"/>
          </a:p>
          <a:p>
            <a:r>
              <a:rPr lang="hu-HU" dirty="0"/>
              <a:t>loraszko.andrea@kgk.uni-obuda.hu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3534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453112"/>
            <a:ext cx="423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KVK – Kandó Kálmán Villamosmérnöki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" y="2001206"/>
            <a:ext cx="1595574" cy="15621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5655" y="37420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Dr. Maros Dóra</a:t>
            </a:r>
          </a:p>
          <a:p>
            <a:endParaRPr lang="hu-HU" dirty="0"/>
          </a:p>
          <a:p>
            <a:r>
              <a:rPr lang="hu-HU" dirty="0" smtClean="0"/>
              <a:t>1084 </a:t>
            </a:r>
            <a:r>
              <a:rPr lang="hu-HU" dirty="0"/>
              <a:t>Budapest, Tavaszmező u. 15.</a:t>
            </a:r>
          </a:p>
          <a:p>
            <a:endParaRPr lang="hu-HU" dirty="0"/>
          </a:p>
          <a:p>
            <a:r>
              <a:rPr lang="hu-HU" dirty="0"/>
              <a:t>Tel: (06-1) 666-5103</a:t>
            </a:r>
          </a:p>
          <a:p>
            <a:endParaRPr lang="hu-HU" dirty="0"/>
          </a:p>
          <a:p>
            <a:r>
              <a:rPr lang="hu-HU" dirty="0"/>
              <a:t>maros.dora@kvk.uni-obuda.hu</a:t>
            </a:r>
          </a:p>
        </p:txBody>
      </p:sp>
    </p:spTree>
    <p:extLst>
      <p:ext uri="{BB962C8B-B14F-4D97-AF65-F5344CB8AC3E}">
        <p14:creationId xmlns:p14="http://schemas.microsoft.com/office/powerpoint/2010/main" val="1342802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27852"/>
            <a:ext cx="385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NIK – Neumann János Informatikai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" y="1907436"/>
            <a:ext cx="1529080" cy="16620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66700" y="377973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Vörösné Bánáti-Baumann Anna</a:t>
            </a:r>
          </a:p>
          <a:p>
            <a:endParaRPr lang="hu-HU" dirty="0"/>
          </a:p>
          <a:p>
            <a:r>
              <a:rPr lang="hu-HU" dirty="0">
                <a:hlinkClick r:id="rId3"/>
              </a:rPr>
              <a:t>banati.anna@nik.uni-obuda.hu</a:t>
            </a:r>
            <a:endParaRPr lang="hu-HU" dirty="0"/>
          </a:p>
          <a:p>
            <a:endParaRPr lang="hu-HU" dirty="0"/>
          </a:p>
          <a:p>
            <a:r>
              <a:rPr lang="hu-HU" dirty="0"/>
              <a:t>Neumann János Informatikai Kar, Alkalmazott Informatikai Intézet</a:t>
            </a:r>
          </a:p>
          <a:p>
            <a:r>
              <a:rPr lang="hu-HU" dirty="0"/>
              <a:t>tanársegéd</a:t>
            </a:r>
          </a:p>
          <a:p>
            <a:r>
              <a:rPr lang="hu-HU" dirty="0"/>
              <a:t>+36 (1) 666-5574</a:t>
            </a:r>
          </a:p>
          <a:p>
            <a:r>
              <a:rPr lang="hu-HU" dirty="0"/>
              <a:t>1034 Budapest, Bécsi út 96/b. BA.3.06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096000" y="37797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/>
              <a:t>Balázsné </a:t>
            </a:r>
            <a:r>
              <a:rPr lang="hu-HU" b="1" dirty="0" err="1"/>
              <a:t>Kail</a:t>
            </a:r>
            <a:r>
              <a:rPr lang="hu-HU" b="1" dirty="0"/>
              <a:t> Eszter</a:t>
            </a:r>
          </a:p>
          <a:p>
            <a:endParaRPr lang="hu-HU" b="1" dirty="0"/>
          </a:p>
          <a:p>
            <a:r>
              <a:rPr lang="hu-HU" dirty="0">
                <a:hlinkClick r:id="rId4"/>
              </a:rPr>
              <a:t>kail.eszter@nik.uni-obuda.hu</a:t>
            </a:r>
            <a:endParaRPr lang="hu-HU" dirty="0"/>
          </a:p>
          <a:p>
            <a:endParaRPr lang="hu-HU" dirty="0"/>
          </a:p>
          <a:p>
            <a:r>
              <a:rPr lang="hu-HU" dirty="0"/>
              <a:t>Neumann János Informatikai Kar, Alkalmazott Informatikai Intézet</a:t>
            </a:r>
          </a:p>
          <a:p>
            <a:r>
              <a:rPr lang="hu-HU" dirty="0"/>
              <a:t>tanársegéd</a:t>
            </a:r>
          </a:p>
          <a:p>
            <a:r>
              <a:rPr lang="hu-HU" dirty="0"/>
              <a:t>+36 (1) 666-5574</a:t>
            </a:r>
          </a:p>
          <a:p>
            <a:r>
              <a:rPr lang="hu-HU" dirty="0"/>
              <a:t>1034 Budapest, Bécsi út 96/b. BA.3.06</a:t>
            </a:r>
          </a:p>
        </p:txBody>
      </p:sp>
    </p:spTree>
    <p:extLst>
      <p:ext uri="{BB962C8B-B14F-4D97-AF65-F5344CB8AC3E}">
        <p14:creationId xmlns:p14="http://schemas.microsoft.com/office/powerpoint/2010/main" val="28212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52904"/>
            <a:ext cx="576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RKK – Rejtő Sándor Könnyűipari és Környezetmérnöki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8" y="2100833"/>
            <a:ext cx="1524000" cy="1524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79434" y="40034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Virágh Tibor nyelvtanár</a:t>
            </a:r>
          </a:p>
          <a:p>
            <a:endParaRPr lang="hu-HU" dirty="0"/>
          </a:p>
          <a:p>
            <a:r>
              <a:rPr lang="hu-HU" dirty="0"/>
              <a:t>1034 Budapest, Doberdó út 6</a:t>
            </a:r>
          </a:p>
          <a:p>
            <a:r>
              <a:rPr lang="hu-HU" dirty="0"/>
              <a:t>Tel: (06-1) 666-5937</a:t>
            </a:r>
          </a:p>
          <a:p>
            <a:endParaRPr lang="hu-HU" dirty="0"/>
          </a:p>
          <a:p>
            <a:r>
              <a:rPr lang="hu-HU" dirty="0"/>
              <a:t>erasmus@rkk.uni-obuda.hu</a:t>
            </a:r>
          </a:p>
        </p:txBody>
      </p:sp>
    </p:spTree>
    <p:extLst>
      <p:ext uri="{BB962C8B-B14F-4D97-AF65-F5344CB8AC3E}">
        <p14:creationId xmlns:p14="http://schemas.microsoft.com/office/powerpoint/2010/main" val="700919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mobilitási osztály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440586"/>
            <a:ext cx="513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TMPK – Trefort Ágoston Mérnökpedagógiai Központ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" y="2132904"/>
            <a:ext cx="1517650" cy="202353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6908" y="43681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/>
              <a:t>Dr. Tóth Péter főiskolai docens</a:t>
            </a:r>
          </a:p>
          <a:p>
            <a:endParaRPr lang="hu-HU" dirty="0"/>
          </a:p>
          <a:p>
            <a:endParaRPr lang="hu-HU" dirty="0"/>
          </a:p>
          <a:p>
            <a:r>
              <a:rPr lang="hu-HU" dirty="0"/>
              <a:t>1081 Budapest, Népszínház u.8.</a:t>
            </a:r>
          </a:p>
          <a:p>
            <a:r>
              <a:rPr lang="hu-HU" dirty="0"/>
              <a:t>Tel: (06-1) 666-5373</a:t>
            </a:r>
          </a:p>
          <a:p>
            <a:r>
              <a:rPr lang="hu-HU" dirty="0"/>
              <a:t>toth.peter@tmpk.uni-obuda.hu</a:t>
            </a:r>
          </a:p>
        </p:txBody>
      </p:sp>
    </p:spTree>
    <p:extLst>
      <p:ext uri="{BB962C8B-B14F-4D97-AF65-F5344CB8AC3E}">
        <p14:creationId xmlns:p14="http://schemas.microsoft.com/office/powerpoint/2010/main" val="212879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387256" y="257320"/>
            <a:ext cx="8991600" cy="1645920"/>
          </a:xfrm>
        </p:spPr>
        <p:txBody>
          <a:bodyPr/>
          <a:lstStyle/>
          <a:p>
            <a:r>
              <a:rPr lang="hu-HU" dirty="0" smtClean="0"/>
              <a:t>Köszönjük a figyelmet!</a:t>
            </a:r>
            <a:br>
              <a:rPr lang="hu-HU" dirty="0" smtClean="0"/>
            </a:br>
            <a:r>
              <a:rPr lang="hu-HU" dirty="0" smtClean="0"/>
              <a:t>Mindenkinek jó utat!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6017" y="2091129"/>
            <a:ext cx="6574077" cy="3702991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758289" y="6112701"/>
            <a:ext cx="6249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Elérhetőségek: http://erasmus.uni-obuda.hu/hu/elerhetoseg</a:t>
            </a: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1748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171552" y="1377956"/>
            <a:ext cx="6086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BGK – Bánki Donát Gépész és Biztonságtechnikai 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2007644"/>
            <a:ext cx="1436659" cy="1735037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66700" y="4003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Szakács Tamás adjunktus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 smtClean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1081 </a:t>
            </a:r>
            <a:r>
              <a:rPr lang="hu-HU" dirty="0">
                <a:solidFill>
                  <a:srgbClr val="FFFFFF"/>
                </a:solidFill>
              </a:rPr>
              <a:t>Budapest, Népszínház u. 8.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666-5406</a:t>
            </a:r>
          </a:p>
          <a:p>
            <a:r>
              <a:rPr lang="hu-HU" dirty="0">
                <a:solidFill>
                  <a:srgbClr val="FFFFFF"/>
                </a:solidFill>
              </a:rPr>
              <a:t>Fax: (06-1) 666-5485</a:t>
            </a:r>
          </a:p>
          <a:p>
            <a:r>
              <a:rPr lang="hu-HU" dirty="0">
                <a:solidFill>
                  <a:srgbClr val="FFFFFF"/>
                </a:solidFill>
              </a:rPr>
              <a:t>szakacs.tamas@bgk.uni-obuda.hu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7739" y="2007643"/>
            <a:ext cx="1517422" cy="1735037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014586" y="4003037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Drégelyi-Kiss Ágota egyetemi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BGK oktatói koordinátor</a:t>
            </a:r>
          </a:p>
          <a:p>
            <a:r>
              <a:rPr lang="hu-HU" dirty="0">
                <a:solidFill>
                  <a:srgbClr val="FFFFFF"/>
                </a:solidFill>
              </a:rPr>
              <a:t>1081 Budapest, Népszínház u. 8. 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666-5397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dregelyi.agota@bgk.uni-obuda.hu</a:t>
            </a:r>
          </a:p>
        </p:txBody>
      </p:sp>
    </p:spTree>
    <p:extLst>
      <p:ext uri="{BB962C8B-B14F-4D97-AF65-F5344CB8AC3E}">
        <p14:creationId xmlns:p14="http://schemas.microsoft.com/office/powerpoint/2010/main" val="100491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414578" y="1409533"/>
            <a:ext cx="34970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KGK – Keleti Károly Gazdasági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78" y="2070798"/>
            <a:ext cx="1381143" cy="193466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414578" y="4238765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</a:t>
            </a:r>
            <a:r>
              <a:rPr lang="hu-HU" dirty="0" err="1">
                <a:solidFill>
                  <a:srgbClr val="FFFFFF"/>
                </a:solidFill>
              </a:rPr>
              <a:t>habil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err="1">
                <a:solidFill>
                  <a:srgbClr val="FFFFFF"/>
                </a:solidFill>
              </a:rPr>
              <a:t>Lazányi</a:t>
            </a:r>
            <a:r>
              <a:rPr lang="hu-HU" dirty="0">
                <a:solidFill>
                  <a:srgbClr val="FFFFFF"/>
                </a:solidFill>
              </a:rPr>
              <a:t> Kornélia</a:t>
            </a:r>
          </a:p>
          <a:p>
            <a:r>
              <a:rPr lang="hu-HU" dirty="0">
                <a:solidFill>
                  <a:srgbClr val="FFFFFF"/>
                </a:solidFill>
              </a:rPr>
              <a:t>kutatási dékánhelyettes, egyetemi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pPr algn="just"/>
            <a:r>
              <a:rPr lang="hu-HU" dirty="0">
                <a:solidFill>
                  <a:srgbClr val="FFFFFF"/>
                </a:solidFill>
              </a:rPr>
              <a:t>1084 Budapest, Tavaszmező u. 17., TA.125</a:t>
            </a:r>
          </a:p>
          <a:p>
            <a:r>
              <a:rPr lang="hu-HU" dirty="0">
                <a:solidFill>
                  <a:srgbClr val="FFFFFF"/>
                </a:solidFill>
              </a:rPr>
              <a:t>Tel: (36-1) 666-5420</a:t>
            </a:r>
          </a:p>
          <a:p>
            <a:r>
              <a:rPr lang="hu-HU" dirty="0">
                <a:solidFill>
                  <a:srgbClr val="FFFFFF"/>
                </a:solidFill>
              </a:rPr>
              <a:t>Fax: (36-1) 666-5488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lazanyi.kornelia@kgk.uni-obuda.hu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595" y="2070798"/>
            <a:ext cx="2522454" cy="1679008"/>
          </a:xfrm>
          <a:prstGeom prst="rect">
            <a:avLst/>
          </a:prstGeom>
        </p:spPr>
      </p:pic>
      <p:sp>
        <p:nvSpPr>
          <p:cNvPr id="12" name="Téglalap 11"/>
          <p:cNvSpPr/>
          <p:nvPr/>
        </p:nvSpPr>
        <p:spPr>
          <a:xfrm>
            <a:off x="5415595" y="4238765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 err="1">
                <a:solidFill>
                  <a:srgbClr val="FFFFFF"/>
                </a:solidFill>
              </a:rPr>
              <a:t>Loraszkó</a:t>
            </a:r>
            <a:r>
              <a:rPr lang="hu-HU" dirty="0">
                <a:solidFill>
                  <a:srgbClr val="FFFFFF"/>
                </a:solidFill>
              </a:rPr>
              <a:t> </a:t>
            </a:r>
            <a:r>
              <a:rPr lang="hu-HU" dirty="0" smtClean="0">
                <a:solidFill>
                  <a:srgbClr val="FFFFFF"/>
                </a:solidFill>
              </a:rPr>
              <a:t>Andrea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1084 Budapest, Tavaszmező utca 17. TA.1.29/a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+36 (1) 666-5232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loraszko.andrea@kgk.uni-obuda.hu</a:t>
            </a:r>
          </a:p>
          <a:p>
            <a:endParaRPr lang="hu-H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928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453112"/>
            <a:ext cx="4232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KVK – Kandó Kálmán Villamosmérnöki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655" y="2001206"/>
            <a:ext cx="1595574" cy="15621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5655" y="3742068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Maros Dóra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 smtClean="0">
                <a:solidFill>
                  <a:srgbClr val="FFFFFF"/>
                </a:solidFill>
              </a:rPr>
              <a:t>1084 </a:t>
            </a:r>
            <a:r>
              <a:rPr lang="hu-HU" dirty="0">
                <a:solidFill>
                  <a:srgbClr val="FFFFFF"/>
                </a:solidFill>
              </a:rPr>
              <a:t>Budapest, Tavaszmező u. 15.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Tel: (06-1) 666-5103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maros.dora@kvk.uni-obuda.hu</a:t>
            </a:r>
          </a:p>
        </p:txBody>
      </p:sp>
    </p:spTree>
    <p:extLst>
      <p:ext uri="{BB962C8B-B14F-4D97-AF65-F5344CB8AC3E}">
        <p14:creationId xmlns:p14="http://schemas.microsoft.com/office/powerpoint/2010/main" val="7116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27852"/>
            <a:ext cx="3856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NIK – Neumann János Informatikai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72" y="1907436"/>
            <a:ext cx="1529080" cy="166204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266700" y="3779731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Vörösné Bánáti-Baumann Anna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  <a:hlinkClick r:id="rId3"/>
              </a:rPr>
              <a:t>banati.anna@nik.uni-obuda.hu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Neumann János Informatikai Kar, Alkalmazott Informatikai Intézet</a:t>
            </a:r>
          </a:p>
          <a:p>
            <a:r>
              <a:rPr lang="hu-HU" dirty="0">
                <a:solidFill>
                  <a:srgbClr val="FFFFFF"/>
                </a:solidFill>
              </a:rPr>
              <a:t>tanársegéd</a:t>
            </a:r>
          </a:p>
          <a:p>
            <a:r>
              <a:rPr lang="hu-HU" dirty="0">
                <a:solidFill>
                  <a:srgbClr val="FFFFFF"/>
                </a:solidFill>
              </a:rPr>
              <a:t>+36 (1) 666-5574</a:t>
            </a:r>
          </a:p>
          <a:p>
            <a:r>
              <a:rPr lang="hu-HU" dirty="0">
                <a:solidFill>
                  <a:srgbClr val="FFFFFF"/>
                </a:solidFill>
              </a:rPr>
              <a:t>1034 Budapest, Bécsi út 96/b. BA.3.06</a:t>
            </a:r>
          </a:p>
        </p:txBody>
      </p:sp>
      <p:sp>
        <p:nvSpPr>
          <p:cNvPr id="11" name="Téglalap 10"/>
          <p:cNvSpPr/>
          <p:nvPr/>
        </p:nvSpPr>
        <p:spPr>
          <a:xfrm>
            <a:off x="6096000" y="377973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b="1" dirty="0">
                <a:solidFill>
                  <a:srgbClr val="FFFFFF"/>
                </a:solidFill>
              </a:rPr>
              <a:t>Balázsné </a:t>
            </a:r>
            <a:r>
              <a:rPr lang="hu-HU" b="1" dirty="0" err="1">
                <a:solidFill>
                  <a:srgbClr val="FFFFFF"/>
                </a:solidFill>
              </a:rPr>
              <a:t>Kail</a:t>
            </a:r>
            <a:r>
              <a:rPr lang="hu-HU" b="1" dirty="0">
                <a:solidFill>
                  <a:srgbClr val="FFFFFF"/>
                </a:solidFill>
              </a:rPr>
              <a:t> Eszter</a:t>
            </a:r>
          </a:p>
          <a:p>
            <a:endParaRPr lang="hu-HU" b="1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  <a:hlinkClick r:id="rId4"/>
              </a:rPr>
              <a:t>kail.eszter@nik.uni-obuda.hu</a:t>
            </a:r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Neumann János Informatikai Kar, Alkalmazott Informatikai Intézet</a:t>
            </a:r>
          </a:p>
          <a:p>
            <a:r>
              <a:rPr lang="hu-HU" dirty="0">
                <a:solidFill>
                  <a:srgbClr val="FFFFFF"/>
                </a:solidFill>
              </a:rPr>
              <a:t>tanársegéd</a:t>
            </a:r>
          </a:p>
          <a:p>
            <a:r>
              <a:rPr lang="hu-HU" dirty="0">
                <a:solidFill>
                  <a:srgbClr val="FFFFFF"/>
                </a:solidFill>
              </a:rPr>
              <a:t>+36 (1) 666-5574</a:t>
            </a:r>
          </a:p>
          <a:p>
            <a:r>
              <a:rPr lang="hu-HU" dirty="0">
                <a:solidFill>
                  <a:srgbClr val="FFFFFF"/>
                </a:solidFill>
              </a:rPr>
              <a:t>1034 Budapest, Bécsi út 96/b. BA.3.06</a:t>
            </a:r>
          </a:p>
        </p:txBody>
      </p:sp>
    </p:spTree>
    <p:extLst>
      <p:ext uri="{BB962C8B-B14F-4D97-AF65-F5344CB8AC3E}">
        <p14:creationId xmlns:p14="http://schemas.microsoft.com/office/powerpoint/2010/main" val="13783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kari koordinátor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352904"/>
            <a:ext cx="57685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RKK – Rejtő Sándor Könnyűipari és Környezetmérnöki Kar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68" y="2100833"/>
            <a:ext cx="1524000" cy="1524000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79434" y="4003430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Virágh Tibor nyelvtanár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1034 Budapest, Doberdó út 6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666-5937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erasmus@rkk.uni-obuda.hu</a:t>
            </a:r>
          </a:p>
        </p:txBody>
      </p:sp>
    </p:spTree>
    <p:extLst>
      <p:ext uri="{BB962C8B-B14F-4D97-AF65-F5344CB8AC3E}">
        <p14:creationId xmlns:p14="http://schemas.microsoft.com/office/powerpoint/2010/main" val="173288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6700" y="320820"/>
            <a:ext cx="11239500" cy="79678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Akik segítenek neked – mobilitási osztály</a:t>
            </a:r>
            <a:endParaRPr lang="hu-HU" dirty="0"/>
          </a:p>
        </p:txBody>
      </p:sp>
      <p:sp>
        <p:nvSpPr>
          <p:cNvPr id="4" name="Téglalap 3"/>
          <p:cNvSpPr/>
          <p:nvPr/>
        </p:nvSpPr>
        <p:spPr>
          <a:xfrm>
            <a:off x="266700" y="1440586"/>
            <a:ext cx="51302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TMPK – Trefort Ágoston Mérnökpedagógiai Központ</a:t>
            </a:r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116" y="2132904"/>
            <a:ext cx="1517650" cy="2023533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366908" y="4368111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dirty="0">
                <a:solidFill>
                  <a:srgbClr val="FFFFFF"/>
                </a:solidFill>
              </a:rPr>
              <a:t>Dr. Tóth Péter főiskolai docens</a:t>
            </a:r>
          </a:p>
          <a:p>
            <a:endParaRPr lang="hu-HU" dirty="0">
              <a:solidFill>
                <a:srgbClr val="FFFFFF"/>
              </a:solidFill>
            </a:endParaRPr>
          </a:p>
          <a:p>
            <a:endParaRPr lang="hu-HU" dirty="0">
              <a:solidFill>
                <a:srgbClr val="FFFFFF"/>
              </a:solidFill>
            </a:endParaRPr>
          </a:p>
          <a:p>
            <a:r>
              <a:rPr lang="hu-HU" dirty="0">
                <a:solidFill>
                  <a:srgbClr val="FFFFFF"/>
                </a:solidFill>
              </a:rPr>
              <a:t>1081 Budapest, Népszínház u.8.</a:t>
            </a:r>
          </a:p>
          <a:p>
            <a:r>
              <a:rPr lang="hu-HU" dirty="0">
                <a:solidFill>
                  <a:srgbClr val="FFFFFF"/>
                </a:solidFill>
              </a:rPr>
              <a:t>Tel: (06-1) 666-5373</a:t>
            </a:r>
          </a:p>
          <a:p>
            <a:r>
              <a:rPr lang="hu-HU" dirty="0">
                <a:solidFill>
                  <a:srgbClr val="FFFFFF"/>
                </a:solidFill>
              </a:rPr>
              <a:t>toth.peter@tmpk.uni-obuda.hu</a:t>
            </a:r>
          </a:p>
        </p:txBody>
      </p:sp>
    </p:spTree>
    <p:extLst>
      <p:ext uri="{BB962C8B-B14F-4D97-AF65-F5344CB8AC3E}">
        <p14:creationId xmlns:p14="http://schemas.microsoft.com/office/powerpoint/2010/main" val="21437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</TotalTime>
  <Words>1764</Words>
  <Application>Microsoft Office PowerPoint</Application>
  <PresentationFormat>Szélesvásznú</PresentationFormat>
  <Paragraphs>484</Paragraphs>
  <Slides>39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39</vt:i4>
      </vt:variant>
    </vt:vector>
  </HeadingPairs>
  <TitlesOfParts>
    <vt:vector size="47" baseType="lpstr">
      <vt:lpstr>Arial</vt:lpstr>
      <vt:lpstr>Calibri</vt:lpstr>
      <vt:lpstr>Gill Sans MT</vt:lpstr>
      <vt:lpstr>Times New Roman</vt:lpstr>
      <vt:lpstr>Wingdings</vt:lpstr>
      <vt:lpstr>Wingdings 3</vt:lpstr>
      <vt:lpstr>Parcel</vt:lpstr>
      <vt:lpstr>Munkalap</vt:lpstr>
      <vt:lpstr>Sikeres Pályázat</vt:lpstr>
      <vt:lpstr>Akik segítenek neked – mobilitási osztály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mobilitási osztály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Akikhez Bizalommal fordulhatsz –            A mobilitási osztály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kari koordinátor</vt:lpstr>
      <vt:lpstr>Akik segítenek neked – mobilitási osztály</vt:lpstr>
      <vt:lpstr>Köszönjük a figyelmet! Mindenkinek jó utat!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Sikeres Pályázat</dc:title>
  <dc:creator>user</dc:creator>
  <cp:lastModifiedBy>User</cp:lastModifiedBy>
  <cp:revision>19</cp:revision>
  <dcterms:created xsi:type="dcterms:W3CDTF">2018-04-11T13:12:43Z</dcterms:created>
  <dcterms:modified xsi:type="dcterms:W3CDTF">2018-04-12T13:46:46Z</dcterms:modified>
</cp:coreProperties>
</file>